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303" r:id="rId5"/>
    <p:sldId id="306" r:id="rId6"/>
    <p:sldId id="305" r:id="rId7"/>
    <p:sldId id="288" r:id="rId8"/>
    <p:sldId id="293" r:id="rId9"/>
    <p:sldId id="307" r:id="rId10"/>
    <p:sldId id="297" r:id="rId11"/>
    <p:sldId id="308" r:id="rId12"/>
    <p:sldId id="29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594" y="1860"/>
      </p:cViewPr>
      <p:guideLst>
        <p:guide orient="horz" pos="2136"/>
        <p:guide pos="3840"/>
        <p:guide orient="horz" pos="4034"/>
        <p:guide orient="horz" pos="360"/>
        <p:guide orient="horz" pos="809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0T03:04:3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0T03:04:3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0T03:04:3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0T06:19:1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8832" y="1799942"/>
            <a:ext cx="78143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Project Presentation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8864" y="2972584"/>
            <a:ext cx="70942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Intro of Network Science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99743" y="3686628"/>
            <a:ext cx="1792514" cy="46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4743" y="5190943"/>
            <a:ext cx="3062514" cy="5225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Zhihao Wang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5699" y="3921274"/>
            <a:ext cx="7094272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Tools: Python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25" y="867410"/>
            <a:ext cx="5095875" cy="4107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925195"/>
            <a:ext cx="3900170" cy="246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3678555"/>
            <a:ext cx="4391025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01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/>
              <p:nvPr>
                <p:custDataLst>
                  <p:tags r:id="rId2"/>
                </p:custDataLst>
              </p:nvPr>
            </p:nvGraphicFramePr>
            <p:xfrm>
              <a:off x="1356995" y="1704340"/>
              <a:ext cx="8531225" cy="746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245"/>
                    <a:gridCol w="1706245"/>
                    <a:gridCol w="1706245"/>
                    <a:gridCol w="1706245"/>
                    <a:gridCol w="1706245"/>
                  </a:tblGrid>
                  <a:tr h="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N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L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𝒓𝒆𝒂𝒍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𝑟𝑎𝑛𝑑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 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𝐷𝑒𝑔𝑟𝑒𝑒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  <a:sym typeface="+mn-ea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𝑟𝑎𝑛𝑑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 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𝑬𝑹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332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2126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0.375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0.367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0.128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/>
              <p:nvPr>
                <p:custDataLst>
                  <p:tags r:id="rId3"/>
                </p:custDataLst>
              </p:nvPr>
            </p:nvGraphicFramePr>
            <p:xfrm>
              <a:off x="1356995" y="1704340"/>
              <a:ext cx="8531225" cy="746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245"/>
                    <a:gridCol w="1706245"/>
                    <a:gridCol w="1706245"/>
                    <a:gridCol w="1706245"/>
                    <a:gridCol w="1706245"/>
                  </a:tblGrid>
                  <a:tr h="36576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N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L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332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2126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0.375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0.367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>
                            <a:buNone/>
                          </a:pPr>
                          <a:r>
                            <a:rPr lang="en-US" altLang="zh-CN"/>
                            <a:t>0.128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356995" y="4406265"/>
                <a:ext cx="10621010" cy="2030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𝑟𝑎𝑛𝑑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 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𝐷𝑒𝑔𝑟𝑒𝑒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𝑎𝑛𝑑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𝑟𝑒𝑎𝑙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𝑠ℎ𝑜𝑤𝑠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𝑠𝑖𝑚𝑖𝑙𝑎𝑟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𝑣𝑎𝑙𝑢𝑒𝑠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en-US" altLang="zh-CN" i="1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/>
                <a:endParaRPr lang="zh-CN" altLang="en-US"/>
              </a:p>
              <a:p>
                <a:pPr algn="l"/>
                <a:r>
                  <a:rPr lang="en-US" altLang="zh-CN"/>
                  <a:t>Therefore, Liu asserted that the number of driver nodes is determined mainly by the networks </a:t>
                </a:r>
                <a:endParaRPr lang="en-US" altLang="zh-CN"/>
              </a:p>
              <a:p>
                <a:pPr algn="l"/>
                <a:r>
                  <a:rPr lang="en-US" altLang="zh-CN"/>
                  <a:t>degree distribution p</a:t>
                </a:r>
                <a:r>
                  <a:rPr lang="zh-CN" altLang="en-US"/>
                  <a:t>（</a:t>
                </a:r>
                <a:r>
                  <a:rPr lang="en-US" altLang="zh-CN"/>
                  <a:t>kin, kout)</a:t>
                </a:r>
                <a:endParaRPr lang="en-US" altLang="zh-CN"/>
              </a:p>
              <a:p>
                <a:pPr algn="l"/>
                <a:endParaRPr lang="en-US" altLang="zh-CN"/>
              </a:p>
              <a:p>
                <a:pPr algn="l"/>
                <a:r>
                  <a:rPr lang="en-US" altLang="zh-CN"/>
                  <a:t>the mismatch in two values calculated is notable. </a:t>
                </a:r>
                <a:endParaRPr lang="en-US" altLang="zh-CN"/>
              </a:p>
              <a:p>
                <a:pPr algn="l"/>
                <a:r>
                  <a:rPr lang="en-US" altLang="zh-CN"/>
                  <a:t>If controllability is decided purely by degree, why these two values are different for real world networks?</a:t>
                </a:r>
                <a:endParaRPr lang="en-US" altLang="zh-CN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95" y="4406265"/>
                <a:ext cx="10621010" cy="20300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5" y="2814320"/>
            <a:ext cx="8724900" cy="12287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29347" y="634082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Result and evaluation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2675" y="1047115"/>
            <a:ext cx="4773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Title: Controllability of complex network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en-US" altLang="zh-CN">
                <a:solidFill>
                  <a:schemeClr val="bg1"/>
                </a:solidFill>
              </a:rPr>
              <a:t>uthors: Liu Yang-Yu, Jean-Jacques Slotine, Albert-Laszlo Barabasi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53670"/>
            <a:ext cx="4705350" cy="6410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62662" y="253717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Paper Selection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2365" y="1047750"/>
            <a:ext cx="47732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The study of controllability is about how the whole system can reach any desired state from any initial state.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If some nodes in the network can not be arrived spontinously, it will make the diagram not completely controllable.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53670"/>
            <a:ext cx="4705350" cy="6410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22352" y="263877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Paper background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90" y="5041900"/>
            <a:ext cx="1657350" cy="13620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093325" y="5295900"/>
            <a:ext cx="309245" cy="2698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2365" y="990600"/>
            <a:ext cx="47732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Kalman’s controllability matrix, which is a 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method of judging: if the condition of Kalman matrix is satisfied by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the network is called structurally controllable.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Limits: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1) the weight of all matchings in networks needs to be known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2) formula requires time complexity less than 2^n-1, in which most real nets are typically larger.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53670"/>
            <a:ext cx="4705350" cy="64103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22352" y="263877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Paper background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65" y="2021205"/>
            <a:ext cx="4505325" cy="657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22365" y="5064760"/>
            <a:ext cx="477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Liu succeed in introducing a new method combining graph theory to determine the controlability of more complex real networks.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2345" y="1284605"/>
            <a:ext cx="47732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According to the graph theory, matching means the edges without common vertex.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By defining nd,  the number of minimum driver nodes to control the network, as the judging basis, Liu has been able to prove the controlability can be determined by   'maximum matching’.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When the net is arriving at its max matching,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unmatched nodes will be equal to the minimum inputs required to control the network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0107" y="383257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Matching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093325" y="5295900"/>
            <a:ext cx="309245" cy="2698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489710"/>
            <a:ext cx="383857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572770"/>
            <a:ext cx="9307195" cy="5260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926955" y="745490"/>
                <a:ext cx="2265045" cy="3415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𝐷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𝑟𝑎𝑛𝑑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𝐷𝑒𝑔𝑟𝑒𝑒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: </a:t>
                </a:r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the density of </a:t>
                </a:r>
                <a:endParaRPr lang="en-US" altLang="zh-CN">
                  <a:solidFill>
                    <a:schemeClr val="bg1"/>
                  </a:solidFill>
                </a:endParaRPr>
              </a:p>
              <a:p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driver nodes with random degree</a:t>
                </a:r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𝐷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𝑟𝑎𝑛𝑑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𝐸𝑅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: </a:t>
                </a:r>
                <a:endParaRPr lang="en-US" altLang="zh-CN">
                  <a:solidFill>
                    <a:schemeClr val="bg1"/>
                  </a:solidFill>
                  <a:sym typeface="+mn-ea"/>
                </a:endParaRPr>
              </a:p>
              <a:p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the density of </a:t>
                </a:r>
                <a:endParaRPr lang="en-US" altLang="zh-CN">
                  <a:solidFill>
                    <a:schemeClr val="bg1"/>
                  </a:solidFill>
                </a:endParaRPr>
              </a:p>
              <a:p>
                <a:r>
                  <a:rPr lang="en-US" altLang="zh-CN">
                    <a:solidFill>
                      <a:schemeClr val="bg1"/>
                    </a:solidFill>
                    <a:sym typeface="+mn-ea"/>
                  </a:rPr>
                  <a:t>driver nodes in ER randomlization</a:t>
                </a:r>
                <a:endParaRPr lang="en-US" altLang="zh-CN">
                  <a:solidFill>
                    <a:schemeClr val="bg1"/>
                  </a:solidFill>
                </a:endParaRPr>
              </a:p>
              <a:p>
                <a:endParaRPr lang="en-US" altLang="zh-CN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955" y="745490"/>
                <a:ext cx="2265045" cy="34150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Yeast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332 vertices and 2126 arcs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 : 6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4.042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" y="1157605"/>
            <a:ext cx="6365875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9495" y="1014095"/>
            <a:ext cx="80448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algorithm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1.  analyize the network using Gephi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2. generate random degree network to keep the degrees, kin/kout of each node unchanged but selects randomly the nodes that link to each other.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3.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generate ER random network based with same N and same expected L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ER possibility: 0.039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expected arcs:  2131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4. using nx.bipartite.Maximal_matching() to achieve max_matching and count the ND value among these three networks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5.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0107" y="383257"/>
            <a:ext cx="7814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Network Analysis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093325" y="5295900"/>
            <a:ext cx="309245" cy="2698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5034280"/>
            <a:ext cx="1419225" cy="295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39495" y="4997450"/>
            <a:ext cx="497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5.                         to get the density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1576" b="14047"/>
          <a:stretch>
            <a:fillRect/>
          </a:stretch>
        </p:blipFill>
        <p:spPr>
          <a:xfrm>
            <a:off x="389255" y="927735"/>
            <a:ext cx="5831205" cy="44373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927735"/>
            <a:ext cx="5154930" cy="40481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8c9e2682-0f87-476d-a413-87f19e36b19f}"/>
</p:tagLst>
</file>

<file path=ppt/tags/tag2.xml><?xml version="1.0" encoding="utf-8"?>
<p:tagLst xmlns:p="http://schemas.openxmlformats.org/presentationml/2006/main">
  <p:tag name="KSO_WM_UNIT_TABLE_BEAUTIFY" val="smartTable{8c9e2682-0f87-476d-a413-87f19e36b19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uqflz3y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2507</Words>
  <Application>WPS 演示</Application>
  <PresentationFormat>宽屏</PresentationFormat>
  <Paragraphs>117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Arial Unicode MS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 Zhihao</cp:lastModifiedBy>
  <cp:revision>38</cp:revision>
  <dcterms:created xsi:type="dcterms:W3CDTF">2020-10-12T11:11:00Z</dcterms:created>
  <dcterms:modified xsi:type="dcterms:W3CDTF">2021-12-10T19:37:51Z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v1.0_mb_F0W31teSMfsDUB97hHz/8g==</vt:lpwstr>
  </property>
  <property fmtid="{D5CDD505-2E9C-101B-9397-08002B2CF9AE}" pid="4" name="ICV">
    <vt:lpwstr>CC07AAB72EB54EB5A41B6941AF93DCC6</vt:lpwstr>
  </property>
</Properties>
</file>